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algn="ctr"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CC6600"/>
    <a:srgbClr val="FFCC66"/>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4" autoAdjust="0"/>
    <p:restoredTop sz="94660"/>
  </p:normalViewPr>
  <p:slideViewPr>
    <p:cSldViewPr>
      <p:cViewPr varScale="1">
        <p:scale>
          <a:sx n="75" d="100"/>
          <a:sy n="75" d="100"/>
        </p:scale>
        <p:origin x="948"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081" name="Picture 9" descr="AWV0000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3795713"/>
            <a:ext cx="8915400" cy="2833687"/>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228600" y="304800"/>
            <a:ext cx="8534400" cy="1600200"/>
          </a:xfrm>
        </p:spPr>
        <p:txBody>
          <a:bodyPr/>
          <a:lstStyle>
            <a:lvl1pPr>
              <a:defRPr/>
            </a:lvl1pPr>
          </a:lstStyle>
          <a:p>
            <a:pPr lvl="0"/>
            <a:r>
              <a:rPr lang="en-US" altLang="en-US" noProof="0" smtClean="0"/>
              <a:t>Click to edit Master title style</a:t>
            </a:r>
          </a:p>
        </p:txBody>
      </p:sp>
      <p:sp>
        <p:nvSpPr>
          <p:cNvPr id="3075" name="Rectangle 3"/>
          <p:cNvSpPr>
            <a:spLocks noGrp="1" noChangeArrowheads="1"/>
          </p:cNvSpPr>
          <p:nvPr>
            <p:ph type="subTitle" idx="1"/>
          </p:nvPr>
        </p:nvSpPr>
        <p:spPr>
          <a:xfrm>
            <a:off x="228600" y="2514600"/>
            <a:ext cx="8534400" cy="1371600"/>
          </a:xfrm>
        </p:spPr>
        <p:txBody>
          <a:bodyPr/>
          <a:lstStyle>
            <a:lvl1pPr marL="0" indent="0" algn="ctr">
              <a:buFontTx/>
              <a:buNone/>
              <a:defRPr b="1"/>
            </a:lvl1pPr>
          </a:lstStyle>
          <a:p>
            <a:pPr lvl="0"/>
            <a:r>
              <a:rPr lang="en-US" altLang="en-US"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6E6ADC2B-9988-4086-8134-F614D904C213}" type="slidenum">
              <a:rPr lang="en-US" altLang="en-US"/>
              <a:pPr/>
              <a:t>‹#›</a:t>
            </a:fld>
            <a:endParaRPr lang="en-US" altLang="en-US"/>
          </a:p>
        </p:txBody>
      </p:sp>
    </p:spTree>
    <p:extLst>
      <p:ext uri="{BB962C8B-B14F-4D97-AF65-F5344CB8AC3E}">
        <p14:creationId xmlns:p14="http://schemas.microsoft.com/office/powerpoint/2010/main" val="2017831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E64D8E1-9932-461A-8FC3-86684EC62211}" type="slidenum">
              <a:rPr lang="en-US" altLang="en-US"/>
              <a:pPr/>
              <a:t>‹#›</a:t>
            </a:fld>
            <a:endParaRPr lang="en-US" altLang="en-US"/>
          </a:p>
        </p:txBody>
      </p:sp>
    </p:spTree>
    <p:extLst>
      <p:ext uri="{BB962C8B-B14F-4D97-AF65-F5344CB8AC3E}">
        <p14:creationId xmlns:p14="http://schemas.microsoft.com/office/powerpoint/2010/main" val="1973586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AD7BFEE2-41B2-49CE-964C-13D8A0D752C9}" type="slidenum">
              <a:rPr lang="en-US" altLang="en-US"/>
              <a:pPr/>
              <a:t>‹#›</a:t>
            </a:fld>
            <a:endParaRPr lang="en-US" altLang="en-US"/>
          </a:p>
        </p:txBody>
      </p:sp>
    </p:spTree>
    <p:extLst>
      <p:ext uri="{BB962C8B-B14F-4D97-AF65-F5344CB8AC3E}">
        <p14:creationId xmlns:p14="http://schemas.microsoft.com/office/powerpoint/2010/main" val="43346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ED9B3F8-0773-4773-A0C3-0C583628B5A1}" type="slidenum">
              <a:rPr lang="en-US" altLang="en-US"/>
              <a:pPr/>
              <a:t>‹#›</a:t>
            </a:fld>
            <a:endParaRPr lang="en-US" altLang="en-US"/>
          </a:p>
        </p:txBody>
      </p:sp>
    </p:spTree>
    <p:extLst>
      <p:ext uri="{BB962C8B-B14F-4D97-AF65-F5344CB8AC3E}">
        <p14:creationId xmlns:p14="http://schemas.microsoft.com/office/powerpoint/2010/main" val="1221495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FE41A7A-9546-40BE-A9C8-811B1253AFA2}" type="slidenum">
              <a:rPr lang="en-US" altLang="en-US"/>
              <a:pPr/>
              <a:t>‹#›</a:t>
            </a:fld>
            <a:endParaRPr lang="en-US" altLang="en-US"/>
          </a:p>
        </p:txBody>
      </p:sp>
    </p:spTree>
    <p:extLst>
      <p:ext uri="{BB962C8B-B14F-4D97-AF65-F5344CB8AC3E}">
        <p14:creationId xmlns:p14="http://schemas.microsoft.com/office/powerpoint/2010/main" val="68864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88F38337-BEB9-4050-8E2A-C6FD9A96A478}" type="slidenum">
              <a:rPr lang="en-US" altLang="en-US"/>
              <a:pPr/>
              <a:t>‹#›</a:t>
            </a:fld>
            <a:endParaRPr lang="en-US" altLang="en-US"/>
          </a:p>
        </p:txBody>
      </p:sp>
    </p:spTree>
    <p:extLst>
      <p:ext uri="{BB962C8B-B14F-4D97-AF65-F5344CB8AC3E}">
        <p14:creationId xmlns:p14="http://schemas.microsoft.com/office/powerpoint/2010/main" val="2262059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D594A164-4A81-479C-9FAE-FD94A7969D82}" type="slidenum">
              <a:rPr lang="en-US" altLang="en-US"/>
              <a:pPr/>
              <a:t>‹#›</a:t>
            </a:fld>
            <a:endParaRPr lang="en-US" altLang="en-US"/>
          </a:p>
        </p:txBody>
      </p:sp>
    </p:spTree>
    <p:extLst>
      <p:ext uri="{BB962C8B-B14F-4D97-AF65-F5344CB8AC3E}">
        <p14:creationId xmlns:p14="http://schemas.microsoft.com/office/powerpoint/2010/main" val="3235191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FE90983A-AB9C-4589-9273-80144DD4E68F}" type="slidenum">
              <a:rPr lang="en-US" altLang="en-US"/>
              <a:pPr/>
              <a:t>‹#›</a:t>
            </a:fld>
            <a:endParaRPr lang="en-US" altLang="en-US"/>
          </a:p>
        </p:txBody>
      </p:sp>
    </p:spTree>
    <p:extLst>
      <p:ext uri="{BB962C8B-B14F-4D97-AF65-F5344CB8AC3E}">
        <p14:creationId xmlns:p14="http://schemas.microsoft.com/office/powerpoint/2010/main" val="4036673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93154CF4-3368-48E4-80A8-976EB75C30D1}" type="slidenum">
              <a:rPr lang="en-US" altLang="en-US"/>
              <a:pPr/>
              <a:t>‹#›</a:t>
            </a:fld>
            <a:endParaRPr lang="en-US" altLang="en-US"/>
          </a:p>
        </p:txBody>
      </p:sp>
    </p:spTree>
    <p:extLst>
      <p:ext uri="{BB962C8B-B14F-4D97-AF65-F5344CB8AC3E}">
        <p14:creationId xmlns:p14="http://schemas.microsoft.com/office/powerpoint/2010/main" val="613688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BB76CB7D-B72E-4543-AE83-74E14B0BCC63}" type="slidenum">
              <a:rPr lang="en-US" altLang="en-US"/>
              <a:pPr/>
              <a:t>‹#›</a:t>
            </a:fld>
            <a:endParaRPr lang="en-US" altLang="en-US"/>
          </a:p>
        </p:txBody>
      </p:sp>
    </p:spTree>
    <p:extLst>
      <p:ext uri="{BB962C8B-B14F-4D97-AF65-F5344CB8AC3E}">
        <p14:creationId xmlns:p14="http://schemas.microsoft.com/office/powerpoint/2010/main" val="2323664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66"/>
        </a:solidFill>
        <a:effectLst/>
      </p:bgPr>
    </p:bg>
    <p:spTree>
      <p:nvGrpSpPr>
        <p:cNvPr id="1" name=""/>
        <p:cNvGrpSpPr/>
        <p:nvPr/>
      </p:nvGrpSpPr>
      <p:grpSpPr>
        <a:xfrm>
          <a:off x="0" y="0"/>
          <a:ext cx="0" cy="0"/>
          <a:chOff x="0" y="0"/>
          <a:chExt cx="0" cy="0"/>
        </a:xfrm>
      </p:grpSpPr>
      <p:pic>
        <p:nvPicPr>
          <p:cNvPr id="1032" name="Picture 8" descr="AWV0000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49900" y="5715000"/>
            <a:ext cx="3594100" cy="1143000"/>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7842A37-C68D-4A84-ADA6-E4127246ED50}"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b="1" kern="1200">
          <a:solidFill>
            <a:srgbClr val="CC6600"/>
          </a:solidFill>
          <a:latin typeface="+mj-lt"/>
          <a:ea typeface="+mj-ea"/>
          <a:cs typeface="+mj-cs"/>
        </a:defRPr>
      </a:lvl1pPr>
      <a:lvl2pPr algn="ctr" rtl="0" eaLnBrk="1" fontAlgn="base" hangingPunct="1">
        <a:spcBef>
          <a:spcPct val="0"/>
        </a:spcBef>
        <a:spcAft>
          <a:spcPct val="0"/>
        </a:spcAft>
        <a:defRPr sz="4400" b="1">
          <a:solidFill>
            <a:srgbClr val="CC6600"/>
          </a:solidFill>
          <a:latin typeface="Arial" panose="020B0604020202020204" pitchFamily="34" charset="0"/>
        </a:defRPr>
      </a:lvl2pPr>
      <a:lvl3pPr algn="ctr" rtl="0" eaLnBrk="1" fontAlgn="base" hangingPunct="1">
        <a:spcBef>
          <a:spcPct val="0"/>
        </a:spcBef>
        <a:spcAft>
          <a:spcPct val="0"/>
        </a:spcAft>
        <a:defRPr sz="4400" b="1">
          <a:solidFill>
            <a:srgbClr val="CC6600"/>
          </a:solidFill>
          <a:latin typeface="Arial" panose="020B0604020202020204" pitchFamily="34" charset="0"/>
        </a:defRPr>
      </a:lvl3pPr>
      <a:lvl4pPr algn="ctr" rtl="0" eaLnBrk="1" fontAlgn="base" hangingPunct="1">
        <a:spcBef>
          <a:spcPct val="0"/>
        </a:spcBef>
        <a:spcAft>
          <a:spcPct val="0"/>
        </a:spcAft>
        <a:defRPr sz="4400" b="1">
          <a:solidFill>
            <a:srgbClr val="CC6600"/>
          </a:solidFill>
          <a:latin typeface="Arial" panose="020B0604020202020204" pitchFamily="34" charset="0"/>
        </a:defRPr>
      </a:lvl4pPr>
      <a:lvl5pPr algn="ctr" rtl="0" eaLnBrk="1" fontAlgn="base" hangingPunct="1">
        <a:spcBef>
          <a:spcPct val="0"/>
        </a:spcBef>
        <a:spcAft>
          <a:spcPct val="0"/>
        </a:spcAft>
        <a:defRPr sz="4400" b="1">
          <a:solidFill>
            <a:srgbClr val="CC6600"/>
          </a:solidFill>
          <a:latin typeface="Arial" panose="020B0604020202020204" pitchFamily="34" charset="0"/>
        </a:defRPr>
      </a:lvl5pPr>
      <a:lvl6pPr marL="457200" algn="ctr" rtl="0" eaLnBrk="1" fontAlgn="base" hangingPunct="1">
        <a:spcBef>
          <a:spcPct val="0"/>
        </a:spcBef>
        <a:spcAft>
          <a:spcPct val="0"/>
        </a:spcAft>
        <a:defRPr sz="4400" b="1">
          <a:solidFill>
            <a:srgbClr val="CC6600"/>
          </a:solidFill>
          <a:latin typeface="Arial" panose="020B0604020202020204" pitchFamily="34" charset="0"/>
        </a:defRPr>
      </a:lvl6pPr>
      <a:lvl7pPr marL="914400" algn="ctr" rtl="0" eaLnBrk="1" fontAlgn="base" hangingPunct="1">
        <a:spcBef>
          <a:spcPct val="0"/>
        </a:spcBef>
        <a:spcAft>
          <a:spcPct val="0"/>
        </a:spcAft>
        <a:defRPr sz="4400" b="1">
          <a:solidFill>
            <a:srgbClr val="CC6600"/>
          </a:solidFill>
          <a:latin typeface="Arial" panose="020B0604020202020204" pitchFamily="34" charset="0"/>
        </a:defRPr>
      </a:lvl7pPr>
      <a:lvl8pPr marL="1371600" algn="ctr" rtl="0" eaLnBrk="1" fontAlgn="base" hangingPunct="1">
        <a:spcBef>
          <a:spcPct val="0"/>
        </a:spcBef>
        <a:spcAft>
          <a:spcPct val="0"/>
        </a:spcAft>
        <a:defRPr sz="4400" b="1">
          <a:solidFill>
            <a:srgbClr val="CC6600"/>
          </a:solidFill>
          <a:latin typeface="Arial" panose="020B0604020202020204" pitchFamily="34" charset="0"/>
        </a:defRPr>
      </a:lvl8pPr>
      <a:lvl9pPr marL="1828800" algn="ctr" rtl="0" eaLnBrk="1" fontAlgn="base" hangingPunct="1">
        <a:spcBef>
          <a:spcPct val="0"/>
        </a:spcBef>
        <a:spcAft>
          <a:spcPct val="0"/>
        </a:spcAft>
        <a:defRPr sz="4400" b="1">
          <a:solidFill>
            <a:srgbClr val="CC6600"/>
          </a:solidFill>
          <a:latin typeface="Arial" panose="020B0604020202020204" pitchFamily="34" charset="0"/>
        </a:defRPr>
      </a:lvl9pPr>
    </p:titleStyle>
    <p:bodyStyle>
      <a:lvl1pPr marL="342900" indent="-342900" algn="l" rtl="0" eaLnBrk="1" fontAlgn="base" hangingPunct="1">
        <a:spcBef>
          <a:spcPct val="20000"/>
        </a:spcBef>
        <a:spcAft>
          <a:spcPct val="0"/>
        </a:spcAft>
        <a:buClr>
          <a:srgbClr val="CC6600"/>
        </a:buClr>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lr>
          <a:srgbClr val="CC6600"/>
        </a:buClr>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lr>
          <a:srgbClr val="CC6600"/>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rgbClr val="CC6600"/>
        </a:buClr>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rgbClr val="CC6600"/>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en-US" b="0">
                <a:solidFill>
                  <a:schemeClr val="tx1"/>
                </a:solidFill>
              </a:rPr>
              <a:t>Make Sense of Spelling</a:t>
            </a:r>
            <a:br>
              <a:rPr lang="en-US" altLang="en-US" b="0">
                <a:solidFill>
                  <a:schemeClr val="tx1"/>
                </a:solidFill>
              </a:rPr>
            </a:br>
            <a:r>
              <a:rPr lang="en-US" altLang="en-US" b="0">
                <a:solidFill>
                  <a:schemeClr val="tx1"/>
                </a:solidFill>
              </a:rPr>
              <a:t>and Spell Well!</a:t>
            </a:r>
          </a:p>
        </p:txBody>
      </p:sp>
      <p:sp>
        <p:nvSpPr>
          <p:cNvPr id="2051" name="Rectangle 3"/>
          <p:cNvSpPr>
            <a:spLocks noGrp="1" noChangeArrowheads="1"/>
          </p:cNvSpPr>
          <p:nvPr>
            <p:ph type="subTitle" idx="1"/>
          </p:nvPr>
        </p:nvSpPr>
        <p:spPr/>
        <p:txBody>
          <a:bodyPr/>
          <a:lstStyle/>
          <a:p>
            <a:r>
              <a:rPr lang="en-US" altLang="en-US" sz="2400" b="0"/>
              <a:t>Presented by Cherry Carl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en-US" sz="3600" b="0">
                <a:solidFill>
                  <a:schemeClr val="tx1"/>
                </a:solidFill>
              </a:rPr>
              <a:t>Phonics-Based Instruction</a:t>
            </a:r>
          </a:p>
        </p:txBody>
      </p:sp>
      <p:sp>
        <p:nvSpPr>
          <p:cNvPr id="12291" name="Rectangle 3"/>
          <p:cNvSpPr>
            <a:spLocks noGrp="1" noChangeArrowheads="1"/>
          </p:cNvSpPr>
          <p:nvPr>
            <p:ph type="body" idx="1"/>
          </p:nvPr>
        </p:nvSpPr>
        <p:spPr/>
        <p:txBody>
          <a:bodyPr/>
          <a:lstStyle/>
          <a:p>
            <a:pPr>
              <a:buClr>
                <a:schemeClr val="tx1"/>
              </a:buClr>
            </a:pPr>
            <a:r>
              <a:rPr lang="en-US" altLang="en-US" sz="2800"/>
              <a:t>Teach the different letters and letter combinations that can represent a sound.</a:t>
            </a:r>
          </a:p>
          <a:p>
            <a:pPr>
              <a:buClr>
                <a:schemeClr val="tx1"/>
              </a:buClr>
            </a:pPr>
            <a:r>
              <a:rPr lang="en-US" altLang="en-US" sz="2800"/>
              <a:t>Display the alphabet on the classroom wall; establish key words for alphabetic letters.</a:t>
            </a:r>
          </a:p>
          <a:p>
            <a:pPr>
              <a:buClr>
                <a:schemeClr val="tx1"/>
              </a:buClr>
            </a:pPr>
            <a:r>
              <a:rPr lang="en-US" altLang="en-US" sz="2800"/>
              <a:t>Encourage letter hunts for all the letters in a list of words that have the same sound.</a:t>
            </a:r>
          </a:p>
          <a:p>
            <a:pPr>
              <a:buFontTx/>
              <a:buNone/>
            </a:pPr>
            <a:endParaRPr lang="en-US" altLang="en-US" sz="2800"/>
          </a:p>
          <a:p>
            <a:pPr>
              <a:buClr>
                <a:schemeClr val="tx1"/>
              </a:buClr>
              <a:buFontTx/>
              <a:buNone/>
            </a:pPr>
            <a:r>
              <a:rPr lang="en-US" altLang="en-US" sz="1800"/>
              <a:t>	</a:t>
            </a:r>
            <a:r>
              <a:rPr lang="en-US" altLang="en-US" sz="1600"/>
              <a:t>Source: Learning by Design, Inc., 2004. Permission to reprint for</a:t>
            </a:r>
            <a:br>
              <a:rPr lang="en-US" altLang="en-US" sz="1600"/>
            </a:br>
            <a:r>
              <a:rPr lang="en-US" altLang="en-US" sz="1600"/>
              <a:t>non-commercial use only.</a:t>
            </a:r>
          </a:p>
          <a:p>
            <a:pPr>
              <a:buFontTx/>
              <a:buNone/>
            </a:pPr>
            <a:endParaRPr lang="en-US" altLang="en-US" sz="1600"/>
          </a:p>
          <a:p>
            <a:pPr>
              <a:buClr>
                <a:schemeClr val="tx1"/>
              </a:buClr>
              <a:buFontTx/>
              <a:buNone/>
            </a:pPr>
            <a:endParaRPr lang="en-US"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sz="3600" b="0">
                <a:solidFill>
                  <a:schemeClr val="tx1"/>
                </a:solidFill>
              </a:rPr>
              <a:t>Phonics-Based Instruction</a:t>
            </a:r>
          </a:p>
        </p:txBody>
      </p:sp>
      <p:sp>
        <p:nvSpPr>
          <p:cNvPr id="13315" name="Rectangle 3"/>
          <p:cNvSpPr>
            <a:spLocks noGrp="1" noChangeArrowheads="1"/>
          </p:cNvSpPr>
          <p:nvPr>
            <p:ph type="body" idx="1"/>
          </p:nvPr>
        </p:nvSpPr>
        <p:spPr/>
        <p:txBody>
          <a:bodyPr/>
          <a:lstStyle/>
          <a:p>
            <a:pPr>
              <a:buClr>
                <a:schemeClr val="tx1"/>
              </a:buClr>
            </a:pPr>
            <a:r>
              <a:rPr lang="en-US" altLang="en-US" sz="2800"/>
              <a:t>Use word sorts to sort words according to different spellings of the same sound.</a:t>
            </a:r>
          </a:p>
          <a:p>
            <a:pPr>
              <a:buClr>
                <a:schemeClr val="tx1"/>
              </a:buClr>
            </a:pPr>
            <a:r>
              <a:rPr lang="en-US" altLang="en-US" sz="2800"/>
              <a:t>Ask the students to create and keep a list of allowable spellings for each sound.</a:t>
            </a:r>
          </a:p>
          <a:p>
            <a:pPr>
              <a:buClr>
                <a:schemeClr val="tx1"/>
              </a:buClr>
            </a:pPr>
            <a:endParaRPr lang="en-US" altLang="en-US" sz="2800"/>
          </a:p>
          <a:p>
            <a:pPr>
              <a:buClr>
                <a:schemeClr val="tx1"/>
              </a:buClr>
              <a:buFontTx/>
              <a:buNone/>
            </a:pPr>
            <a:endParaRPr lang="en-US" altLang="en-US" sz="2800"/>
          </a:p>
          <a:p>
            <a:pPr>
              <a:buClr>
                <a:schemeClr val="tx1"/>
              </a:buClr>
              <a:buFontTx/>
              <a:buNone/>
            </a:pPr>
            <a:endParaRPr lang="en-US" altLang="en-US" sz="2800"/>
          </a:p>
          <a:p>
            <a:pPr>
              <a:buClr>
                <a:schemeClr val="tx1"/>
              </a:buClr>
              <a:buFontTx/>
              <a:buNone/>
            </a:pPr>
            <a:r>
              <a:rPr lang="en-US" altLang="en-US" sz="1800"/>
              <a:t>	</a:t>
            </a:r>
            <a:r>
              <a:rPr lang="en-US" altLang="en-US" sz="1600"/>
              <a:t>Source: Learning by Design, Inc., 2004. Permission to reprint for</a:t>
            </a:r>
            <a:br>
              <a:rPr lang="en-US" altLang="en-US" sz="1600"/>
            </a:br>
            <a:r>
              <a:rPr lang="en-US" altLang="en-US" sz="1600"/>
              <a:t>non-commercial use only.</a:t>
            </a:r>
          </a:p>
          <a:p>
            <a:pPr>
              <a:buClr>
                <a:schemeClr val="tx1"/>
              </a:buClr>
              <a:buFontTx/>
              <a:buNone/>
            </a:pPr>
            <a:endParaRPr lang="en-US" altLang="en-US" sz="1600"/>
          </a:p>
          <a:p>
            <a:endParaRPr lang="en-US" altLang="en-US" sz="28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28600" y="274638"/>
            <a:ext cx="8915400" cy="1143000"/>
          </a:xfrm>
        </p:spPr>
        <p:txBody>
          <a:bodyPr/>
          <a:lstStyle/>
          <a:p>
            <a:r>
              <a:rPr lang="en-US" altLang="en-US" sz="3600" b="0">
                <a:solidFill>
                  <a:schemeClr val="tx1"/>
                </a:solidFill>
              </a:rPr>
              <a:t>Pattern/Rule-Based Instruction</a:t>
            </a:r>
          </a:p>
        </p:txBody>
      </p:sp>
      <p:sp>
        <p:nvSpPr>
          <p:cNvPr id="14339" name="Rectangle 3"/>
          <p:cNvSpPr>
            <a:spLocks noGrp="1" noChangeArrowheads="1"/>
          </p:cNvSpPr>
          <p:nvPr>
            <p:ph type="body" idx="1"/>
          </p:nvPr>
        </p:nvSpPr>
        <p:spPr>
          <a:xfrm>
            <a:off x="457200" y="1447800"/>
            <a:ext cx="8229600" cy="4800600"/>
          </a:xfrm>
        </p:spPr>
        <p:txBody>
          <a:bodyPr/>
          <a:lstStyle/>
          <a:p>
            <a:pPr>
              <a:buClr>
                <a:schemeClr val="tx1"/>
              </a:buClr>
            </a:pPr>
            <a:r>
              <a:rPr lang="en-US" altLang="en-US" sz="2800"/>
              <a:t>Develop knowledge of patterns and rules for combining letters to spell words.</a:t>
            </a:r>
          </a:p>
          <a:p>
            <a:pPr>
              <a:buClr>
                <a:schemeClr val="tx1"/>
              </a:buClr>
            </a:pPr>
            <a:r>
              <a:rPr lang="en-US" altLang="en-US" sz="2800"/>
              <a:t>The most important rule is . . . Don’t teach the rule! Create opportunities for students to discover the pattern or rule and to use their own words to describe the pattern or rule.</a:t>
            </a:r>
          </a:p>
          <a:p>
            <a:pPr>
              <a:buClr>
                <a:schemeClr val="tx1"/>
              </a:buClr>
            </a:pPr>
            <a:r>
              <a:rPr lang="en-US" altLang="en-US" sz="2800"/>
              <a:t>Teach spelling patterns in a sequence that reflects orthographic complexity.</a:t>
            </a:r>
          </a:p>
          <a:p>
            <a:pPr>
              <a:buClr>
                <a:schemeClr val="tx1"/>
              </a:buClr>
              <a:buFontTx/>
              <a:buNone/>
            </a:pPr>
            <a:endParaRPr lang="en-US" altLang="en-US" sz="1200"/>
          </a:p>
          <a:p>
            <a:pPr>
              <a:buClr>
                <a:schemeClr val="tx1"/>
              </a:buClr>
              <a:buFontTx/>
              <a:buNone/>
            </a:pPr>
            <a:r>
              <a:rPr lang="en-US" altLang="en-US" sz="1800"/>
              <a:t>	</a:t>
            </a:r>
            <a:r>
              <a:rPr lang="en-US" altLang="en-US" sz="1600"/>
              <a:t>Source: Learning by Design, Inc., 2004. Permission to reprint for</a:t>
            </a:r>
            <a:br>
              <a:rPr lang="en-US" altLang="en-US" sz="1600"/>
            </a:br>
            <a:r>
              <a:rPr lang="en-US" altLang="en-US" sz="1600"/>
              <a:t>non-commercial use only.</a:t>
            </a:r>
          </a:p>
          <a:p>
            <a:pPr>
              <a:buClr>
                <a:schemeClr val="tx1"/>
              </a:buClr>
              <a:buFontTx/>
              <a:buNone/>
            </a:pPr>
            <a:endParaRPr lang="en-US" altLang="en-US" sz="16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81000" y="274638"/>
            <a:ext cx="8763000" cy="1143000"/>
          </a:xfrm>
        </p:spPr>
        <p:txBody>
          <a:bodyPr/>
          <a:lstStyle/>
          <a:p>
            <a:r>
              <a:rPr lang="en-US" altLang="en-US" sz="3600" b="0">
                <a:solidFill>
                  <a:schemeClr val="tx1"/>
                </a:solidFill>
              </a:rPr>
              <a:t>Pattern/Rule-Based Instruction</a:t>
            </a:r>
          </a:p>
        </p:txBody>
      </p:sp>
      <p:sp>
        <p:nvSpPr>
          <p:cNvPr id="15363" name="Rectangle 3"/>
          <p:cNvSpPr>
            <a:spLocks noGrp="1" noChangeArrowheads="1"/>
          </p:cNvSpPr>
          <p:nvPr>
            <p:ph type="body" idx="1"/>
          </p:nvPr>
        </p:nvSpPr>
        <p:spPr/>
        <p:txBody>
          <a:bodyPr/>
          <a:lstStyle/>
          <a:p>
            <a:pPr>
              <a:buClr>
                <a:schemeClr val="tx1"/>
              </a:buClr>
            </a:pPr>
            <a:r>
              <a:rPr lang="en-US" altLang="en-US" sz="2800"/>
              <a:t>Contrast the correct spelling of a target pattern with another familiar word (e.g., rate vs. rat); guide students through explaining how and why the words </a:t>
            </a:r>
            <a:r>
              <a:rPr lang="en-US" altLang="en-US" sz="2800" i="1"/>
              <a:t>look</a:t>
            </a:r>
            <a:r>
              <a:rPr lang="en-US" altLang="en-US" sz="2800"/>
              <a:t> different.</a:t>
            </a:r>
          </a:p>
          <a:p>
            <a:pPr>
              <a:buClr>
                <a:schemeClr val="tx1"/>
              </a:buClr>
            </a:pPr>
            <a:r>
              <a:rPr lang="en-US" altLang="en-US" sz="2800"/>
              <a:t>Group weekly spelling words together according to target pattern; add words to the list so that each target pattern is represented by at least 3-4 words.</a:t>
            </a:r>
          </a:p>
          <a:p>
            <a:pPr>
              <a:buClr>
                <a:schemeClr val="tx1"/>
              </a:buClr>
              <a:buFontTx/>
              <a:buNone/>
            </a:pPr>
            <a:endParaRPr lang="en-US" altLang="en-US" sz="800"/>
          </a:p>
          <a:p>
            <a:pPr>
              <a:buClr>
                <a:schemeClr val="tx1"/>
              </a:buClr>
              <a:buFontTx/>
              <a:buNone/>
            </a:pPr>
            <a:r>
              <a:rPr lang="en-US" altLang="en-US" sz="1800"/>
              <a:t>	</a:t>
            </a:r>
            <a:r>
              <a:rPr lang="en-US" altLang="en-US" sz="1600"/>
              <a:t>Source: Learning by Design, Inc., 2004. Permission to reprint for</a:t>
            </a:r>
            <a:br>
              <a:rPr lang="en-US" altLang="en-US" sz="1600"/>
            </a:br>
            <a:r>
              <a:rPr lang="en-US" altLang="en-US" sz="1600"/>
              <a:t>non-commercial use only.</a:t>
            </a:r>
          </a:p>
          <a:p>
            <a:pPr>
              <a:buClr>
                <a:schemeClr val="tx1"/>
              </a:buClr>
              <a:buFontTx/>
              <a:buNone/>
            </a:pPr>
            <a:endParaRPr lang="en-US" altLang="en-US" sz="16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81000" y="274638"/>
            <a:ext cx="8534400" cy="1143000"/>
          </a:xfrm>
        </p:spPr>
        <p:txBody>
          <a:bodyPr/>
          <a:lstStyle/>
          <a:p>
            <a:r>
              <a:rPr lang="en-US" altLang="en-US" sz="3200" b="0">
                <a:solidFill>
                  <a:schemeClr val="tx1"/>
                </a:solidFill>
              </a:rPr>
              <a:t>Semantics and Morphology-Based Instruction</a:t>
            </a:r>
          </a:p>
        </p:txBody>
      </p:sp>
      <p:sp>
        <p:nvSpPr>
          <p:cNvPr id="16387" name="Rectangle 3"/>
          <p:cNvSpPr>
            <a:spLocks noGrp="1" noChangeArrowheads="1"/>
          </p:cNvSpPr>
          <p:nvPr>
            <p:ph type="body" idx="1"/>
          </p:nvPr>
        </p:nvSpPr>
        <p:spPr/>
        <p:txBody>
          <a:bodyPr/>
          <a:lstStyle/>
          <a:p>
            <a:pPr>
              <a:buClr>
                <a:schemeClr val="tx1"/>
              </a:buClr>
            </a:pPr>
            <a:r>
              <a:rPr lang="en-US" altLang="en-US" sz="2800"/>
              <a:t>Use the meaning of words and parts of words to spell.</a:t>
            </a:r>
          </a:p>
          <a:p>
            <a:pPr>
              <a:buClr>
                <a:schemeClr val="tx1"/>
              </a:buClr>
            </a:pPr>
            <a:r>
              <a:rPr lang="en-US" altLang="en-US" sz="2800"/>
              <a:t>Discuss meaning of words and identify relationships between and among words.</a:t>
            </a:r>
          </a:p>
          <a:p>
            <a:pPr>
              <a:buClr>
                <a:schemeClr val="tx1"/>
              </a:buClr>
            </a:pPr>
            <a:r>
              <a:rPr lang="en-US" altLang="en-US" sz="2800"/>
              <a:t>Teach correct spelling of prefixes and suffixes along with the meaning of these word parts.</a:t>
            </a:r>
          </a:p>
          <a:p>
            <a:pPr>
              <a:buClr>
                <a:schemeClr val="tx1"/>
              </a:buClr>
              <a:buFontTx/>
              <a:buNone/>
            </a:pPr>
            <a:endParaRPr lang="en-US" altLang="en-US" sz="2800"/>
          </a:p>
          <a:p>
            <a:pPr>
              <a:buClr>
                <a:schemeClr val="tx1"/>
              </a:buClr>
              <a:buFontTx/>
              <a:buNone/>
            </a:pPr>
            <a:r>
              <a:rPr lang="en-US" altLang="en-US" sz="1800"/>
              <a:t>	</a:t>
            </a:r>
            <a:r>
              <a:rPr lang="en-US" altLang="en-US" sz="1600"/>
              <a:t>Source: Learning by Design, Inc., 2004. Permission to reprint for</a:t>
            </a:r>
            <a:br>
              <a:rPr lang="en-US" altLang="en-US" sz="1600"/>
            </a:br>
            <a:r>
              <a:rPr lang="en-US" altLang="en-US" sz="1600"/>
              <a:t>non-commercial use only.</a:t>
            </a:r>
          </a:p>
          <a:p>
            <a:pPr>
              <a:buClr>
                <a:schemeClr val="tx1"/>
              </a:buClr>
              <a:buFontTx/>
              <a:buNone/>
            </a:pPr>
            <a:endParaRPr lang="en-US" altLang="en-US" sz="16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228600"/>
            <a:ext cx="8458200" cy="1143000"/>
          </a:xfrm>
        </p:spPr>
        <p:txBody>
          <a:bodyPr/>
          <a:lstStyle/>
          <a:p>
            <a:r>
              <a:rPr lang="en-US" altLang="en-US" sz="3200" b="0">
                <a:solidFill>
                  <a:schemeClr val="tx1"/>
                </a:solidFill>
              </a:rPr>
              <a:t>Semantics and Morphology-Based Instruction</a:t>
            </a:r>
          </a:p>
        </p:txBody>
      </p:sp>
      <p:sp>
        <p:nvSpPr>
          <p:cNvPr id="17411" name="Rectangle 3"/>
          <p:cNvSpPr>
            <a:spLocks noGrp="1" noChangeArrowheads="1"/>
          </p:cNvSpPr>
          <p:nvPr>
            <p:ph type="body" idx="1"/>
          </p:nvPr>
        </p:nvSpPr>
        <p:spPr/>
        <p:txBody>
          <a:bodyPr/>
          <a:lstStyle/>
          <a:p>
            <a:pPr>
              <a:buClr>
                <a:schemeClr val="tx1"/>
              </a:buClr>
            </a:pPr>
            <a:r>
              <a:rPr lang="en-US" altLang="en-US" sz="2800"/>
              <a:t>Create opportunities for students to discover rules for modifying words when adding affixes.</a:t>
            </a:r>
          </a:p>
          <a:p>
            <a:pPr>
              <a:buClr>
                <a:schemeClr val="tx1"/>
              </a:buClr>
            </a:pPr>
            <a:r>
              <a:rPr lang="en-US" altLang="en-US" sz="2800"/>
              <a:t>Teach words that do not involve a modification to the base word when adding an affix before teaching words that involve a phonological and/or orthographic change to the base word.	</a:t>
            </a:r>
          </a:p>
          <a:p>
            <a:pPr>
              <a:buClr>
                <a:schemeClr val="tx1"/>
              </a:buClr>
              <a:buFontTx/>
              <a:buNone/>
            </a:pPr>
            <a:endParaRPr lang="en-US" altLang="en-US" sz="2800"/>
          </a:p>
          <a:p>
            <a:pPr>
              <a:buClr>
                <a:schemeClr val="tx1"/>
              </a:buClr>
              <a:buFontTx/>
              <a:buNone/>
            </a:pPr>
            <a:r>
              <a:rPr lang="en-US" altLang="en-US" sz="1600"/>
              <a:t>	Source: Learning by Design, Inc., 2004. Permission to reprint for</a:t>
            </a:r>
            <a:br>
              <a:rPr lang="en-US" altLang="en-US" sz="1600"/>
            </a:br>
            <a:r>
              <a:rPr lang="en-US" altLang="en-US" sz="1600"/>
              <a:t>non-commercial use only.</a:t>
            </a:r>
          </a:p>
          <a:p>
            <a:endParaRPr lang="en-US" altLang="en-US" sz="28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382000" cy="1143000"/>
          </a:xfrm>
        </p:spPr>
        <p:txBody>
          <a:bodyPr/>
          <a:lstStyle/>
          <a:p>
            <a:r>
              <a:rPr lang="en-US" altLang="en-US" sz="3200" b="0">
                <a:solidFill>
                  <a:schemeClr val="tx1"/>
                </a:solidFill>
              </a:rPr>
              <a:t>Mental Orthographic Image-Based Instruction</a:t>
            </a:r>
          </a:p>
        </p:txBody>
      </p:sp>
      <p:sp>
        <p:nvSpPr>
          <p:cNvPr id="18435" name="Rectangle 3"/>
          <p:cNvSpPr>
            <a:spLocks noGrp="1" noChangeArrowheads="1"/>
          </p:cNvSpPr>
          <p:nvPr>
            <p:ph type="body" idx="1"/>
          </p:nvPr>
        </p:nvSpPr>
        <p:spPr/>
        <p:txBody>
          <a:bodyPr/>
          <a:lstStyle/>
          <a:p>
            <a:pPr>
              <a:buClr>
                <a:schemeClr val="tx1"/>
              </a:buClr>
            </a:pPr>
            <a:r>
              <a:rPr lang="en-US" altLang="en-US" sz="2800"/>
              <a:t>Develop clear and complete mental images of words in long-term memory.</a:t>
            </a:r>
          </a:p>
          <a:p>
            <a:pPr>
              <a:buClr>
                <a:schemeClr val="tx1"/>
              </a:buClr>
            </a:pPr>
            <a:r>
              <a:rPr lang="en-US" altLang="en-US" sz="2800"/>
              <a:t>Always encourage students to print the word rather than recite the word’s spelling.</a:t>
            </a:r>
          </a:p>
          <a:p>
            <a:pPr>
              <a:buClr>
                <a:schemeClr val="tx1"/>
              </a:buClr>
            </a:pPr>
            <a:r>
              <a:rPr lang="en-US" altLang="en-US" sz="2800"/>
              <a:t>Discuss characteristics of the printed word; visualize the word.</a:t>
            </a:r>
          </a:p>
          <a:p>
            <a:pPr>
              <a:buClr>
                <a:schemeClr val="tx1"/>
              </a:buClr>
              <a:buFontTx/>
              <a:buNone/>
            </a:pPr>
            <a:endParaRPr lang="en-US" altLang="en-US" sz="2800"/>
          </a:p>
          <a:p>
            <a:pPr>
              <a:buClr>
                <a:schemeClr val="tx1"/>
              </a:buClr>
              <a:buFontTx/>
              <a:buNone/>
            </a:pPr>
            <a:r>
              <a:rPr lang="en-US" altLang="en-US" sz="1800"/>
              <a:t>	</a:t>
            </a:r>
            <a:r>
              <a:rPr lang="en-US" altLang="en-US" sz="1600"/>
              <a:t>Source: Learning by Design, Inc., 2004. Permission to reprint for</a:t>
            </a:r>
            <a:br>
              <a:rPr lang="en-US" altLang="en-US" sz="1600"/>
            </a:br>
            <a:r>
              <a:rPr lang="en-US" altLang="en-US" sz="1600"/>
              <a:t>non-commercial use only.</a:t>
            </a:r>
          </a:p>
          <a:p>
            <a:pPr>
              <a:buClr>
                <a:schemeClr val="tx1"/>
              </a:buClr>
              <a:buFontTx/>
              <a:buNone/>
            </a:pPr>
            <a:endParaRPr lang="en-US" altLang="en-US" sz="16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382000" cy="1143000"/>
          </a:xfrm>
        </p:spPr>
        <p:txBody>
          <a:bodyPr/>
          <a:lstStyle/>
          <a:p>
            <a:r>
              <a:rPr lang="en-US" altLang="en-US" sz="3200" b="0">
                <a:solidFill>
                  <a:schemeClr val="tx1"/>
                </a:solidFill>
              </a:rPr>
              <a:t>Mental Orthographic Image-Based Instruction</a:t>
            </a:r>
          </a:p>
        </p:txBody>
      </p:sp>
      <p:sp>
        <p:nvSpPr>
          <p:cNvPr id="19459" name="Rectangle 3"/>
          <p:cNvSpPr>
            <a:spLocks noGrp="1" noChangeArrowheads="1"/>
          </p:cNvSpPr>
          <p:nvPr>
            <p:ph type="body" idx="1"/>
          </p:nvPr>
        </p:nvSpPr>
        <p:spPr/>
        <p:txBody>
          <a:bodyPr/>
          <a:lstStyle/>
          <a:p>
            <a:pPr>
              <a:buClr>
                <a:schemeClr val="tx1"/>
              </a:buClr>
            </a:pPr>
            <a:r>
              <a:rPr lang="en-US" altLang="en-US" sz="2800"/>
              <a:t>Present intentional misspellings for correction by students; encourage students to try the different possible spellings to see which one “looks right.”</a:t>
            </a:r>
          </a:p>
          <a:p>
            <a:pPr>
              <a:buClr>
                <a:schemeClr val="tx1"/>
              </a:buClr>
            </a:pPr>
            <a:r>
              <a:rPr lang="en-US" altLang="en-US" sz="2800"/>
              <a:t>Encourage students’ self-monitoring and proofing of their own work.</a:t>
            </a:r>
          </a:p>
          <a:p>
            <a:pPr>
              <a:buClr>
                <a:schemeClr val="tx1"/>
              </a:buClr>
            </a:pPr>
            <a:r>
              <a:rPr lang="en-US" altLang="en-US" sz="2800"/>
              <a:t>Allow students with poor penmanship to use a word process for their writing work.</a:t>
            </a:r>
          </a:p>
          <a:p>
            <a:pPr>
              <a:buClr>
                <a:schemeClr val="tx1"/>
              </a:buClr>
              <a:buFontTx/>
              <a:buNone/>
            </a:pPr>
            <a:endParaRPr lang="en-US" altLang="en-US" sz="2800"/>
          </a:p>
          <a:p>
            <a:pPr>
              <a:buClr>
                <a:schemeClr val="tx1"/>
              </a:buClr>
              <a:buFontTx/>
              <a:buNone/>
            </a:pPr>
            <a:r>
              <a:rPr lang="en-US" altLang="en-US" sz="1600"/>
              <a:t>	Source: Learning by Design, Inc., 2004. Permission to reprint for</a:t>
            </a:r>
            <a:br>
              <a:rPr lang="en-US" altLang="en-US" sz="1600"/>
            </a:br>
            <a:r>
              <a:rPr lang="en-US" altLang="en-US" sz="1600"/>
              <a:t>non-commercial use only.</a:t>
            </a:r>
          </a:p>
          <a:p>
            <a:pPr>
              <a:buClr>
                <a:schemeClr val="tx1"/>
              </a:buClr>
              <a:buFontTx/>
              <a:buNone/>
            </a:pPr>
            <a:endParaRPr lang="en-US" altLang="en-US" sz="28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a:xfrm>
            <a:off x="457200" y="1066800"/>
            <a:ext cx="8229600" cy="1143000"/>
          </a:xfrm>
        </p:spPr>
        <p:txBody>
          <a:bodyPr/>
          <a:lstStyle/>
          <a:p>
            <a:r>
              <a:rPr lang="en-US" altLang="en-US" sz="4000" b="0">
                <a:solidFill>
                  <a:schemeClr val="tx1"/>
                </a:solidFill>
              </a:rPr>
              <a:t>Spell Well Activities</a:t>
            </a:r>
            <a:r>
              <a:rPr lang="en-US" altLang="en-US" sz="3600" b="0">
                <a:solidFill>
                  <a:schemeClr val="tx1"/>
                </a:solidFill>
              </a:rPr>
              <a:t/>
            </a:r>
            <a:br>
              <a:rPr lang="en-US" altLang="en-US" sz="3600" b="0">
                <a:solidFill>
                  <a:schemeClr val="tx1"/>
                </a:solidFill>
              </a:rPr>
            </a:br>
            <a:r>
              <a:rPr lang="en-US" altLang="en-US" sz="3200" b="0">
                <a:solidFill>
                  <a:schemeClr val="tx1"/>
                </a:solidFill>
              </a:rPr>
              <a:t/>
            </a:r>
            <a:br>
              <a:rPr lang="en-US" altLang="en-US" sz="3200" b="0">
                <a:solidFill>
                  <a:schemeClr val="tx1"/>
                </a:solidFill>
              </a:rPr>
            </a:br>
            <a:r>
              <a:rPr lang="en-US" altLang="en-US" sz="3200" b="0">
                <a:solidFill>
                  <a:schemeClr val="tx1"/>
                </a:solidFill>
              </a:rPr>
              <a:t>Selected Spelling Activities</a:t>
            </a:r>
            <a:br>
              <a:rPr lang="en-US" altLang="en-US" sz="3200" b="0">
                <a:solidFill>
                  <a:schemeClr val="tx1"/>
                </a:solidFill>
              </a:rPr>
            </a:br>
            <a:r>
              <a:rPr lang="en-US" altLang="en-US" sz="3200" b="0">
                <a:solidFill>
                  <a:schemeClr val="tx1"/>
                </a:solidFill>
              </a:rPr>
              <a:t>For Practice at School or at Home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sz="3200" b="0">
                <a:solidFill>
                  <a:schemeClr val="tx1"/>
                </a:solidFill>
              </a:rPr>
              <a:t>Spell Well Activities</a:t>
            </a:r>
          </a:p>
        </p:txBody>
      </p:sp>
      <p:sp>
        <p:nvSpPr>
          <p:cNvPr id="22531" name="Rectangle 3"/>
          <p:cNvSpPr>
            <a:spLocks noGrp="1" noChangeArrowheads="1"/>
          </p:cNvSpPr>
          <p:nvPr>
            <p:ph type="body" idx="1"/>
          </p:nvPr>
        </p:nvSpPr>
        <p:spPr/>
        <p:txBody>
          <a:bodyPr/>
          <a:lstStyle/>
          <a:p>
            <a:pPr>
              <a:lnSpc>
                <a:spcPct val="90000"/>
              </a:lnSpc>
              <a:buClr>
                <a:schemeClr val="tx1"/>
              </a:buClr>
            </a:pPr>
            <a:r>
              <a:rPr lang="en-US" altLang="en-US" sz="2400"/>
              <a:t>Letter Tiles</a:t>
            </a:r>
          </a:p>
          <a:p>
            <a:pPr>
              <a:lnSpc>
                <a:spcPct val="90000"/>
              </a:lnSpc>
              <a:buClr>
                <a:schemeClr val="tx1"/>
              </a:buClr>
            </a:pPr>
            <a:r>
              <a:rPr lang="en-US" altLang="en-US" sz="2400"/>
              <a:t>Rhyme Time</a:t>
            </a:r>
          </a:p>
          <a:p>
            <a:pPr>
              <a:lnSpc>
                <a:spcPct val="90000"/>
              </a:lnSpc>
              <a:buClr>
                <a:schemeClr val="tx1"/>
              </a:buClr>
            </a:pPr>
            <a:r>
              <a:rPr lang="en-US" altLang="en-US" sz="2400"/>
              <a:t>Headlines</a:t>
            </a:r>
          </a:p>
          <a:p>
            <a:pPr>
              <a:lnSpc>
                <a:spcPct val="90000"/>
              </a:lnSpc>
              <a:buClr>
                <a:schemeClr val="tx1"/>
              </a:buClr>
            </a:pPr>
            <a:r>
              <a:rPr lang="en-US" altLang="en-US" sz="2400"/>
              <a:t>Color and Cut</a:t>
            </a:r>
          </a:p>
          <a:p>
            <a:pPr>
              <a:lnSpc>
                <a:spcPct val="90000"/>
              </a:lnSpc>
              <a:buClr>
                <a:schemeClr val="tx1"/>
              </a:buClr>
            </a:pPr>
            <a:r>
              <a:rPr lang="en-US" altLang="en-US" sz="2400"/>
              <a:t>Sand in the Hand</a:t>
            </a:r>
          </a:p>
          <a:p>
            <a:pPr>
              <a:lnSpc>
                <a:spcPct val="90000"/>
              </a:lnSpc>
              <a:buClr>
                <a:schemeClr val="tx1"/>
              </a:buClr>
            </a:pPr>
            <a:r>
              <a:rPr lang="en-US" altLang="en-US" sz="2400"/>
              <a:t>Tic-Tac-Toe</a:t>
            </a:r>
          </a:p>
          <a:p>
            <a:pPr>
              <a:lnSpc>
                <a:spcPct val="90000"/>
              </a:lnSpc>
              <a:buClr>
                <a:schemeClr val="tx1"/>
              </a:buClr>
            </a:pPr>
            <a:r>
              <a:rPr lang="en-US" altLang="en-US" sz="2400"/>
              <a:t>Code Words</a:t>
            </a:r>
          </a:p>
          <a:p>
            <a:pPr>
              <a:lnSpc>
                <a:spcPct val="90000"/>
              </a:lnSpc>
              <a:buClr>
                <a:schemeClr val="tx1"/>
              </a:buClr>
            </a:pPr>
            <a:r>
              <a:rPr lang="en-US" altLang="en-US" sz="2400"/>
              <a:t>Graph it!</a:t>
            </a:r>
          </a:p>
          <a:p>
            <a:pPr>
              <a:lnSpc>
                <a:spcPct val="90000"/>
              </a:lnSpc>
              <a:buClr>
                <a:schemeClr val="tx1"/>
              </a:buClr>
            </a:pPr>
            <a:r>
              <a:rPr lang="en-US" altLang="en-US" sz="2400"/>
              <a:t>Fun Food</a:t>
            </a:r>
          </a:p>
          <a:p>
            <a:pPr>
              <a:lnSpc>
                <a:spcPct val="90000"/>
              </a:lnSpc>
              <a:buClr>
                <a:schemeClr val="tx1"/>
              </a:buClr>
            </a:pPr>
            <a:r>
              <a:rPr lang="en-US" altLang="en-US" sz="2400"/>
              <a:t>Finger Paint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sz="3600" b="0">
                <a:solidFill>
                  <a:schemeClr val="tx1"/>
                </a:solidFill>
              </a:rPr>
              <a:t>What Does Research Say?</a:t>
            </a:r>
          </a:p>
        </p:txBody>
      </p:sp>
      <p:sp>
        <p:nvSpPr>
          <p:cNvPr id="4099" name="Rectangle 3"/>
          <p:cNvSpPr>
            <a:spLocks noGrp="1" noChangeArrowheads="1"/>
          </p:cNvSpPr>
          <p:nvPr>
            <p:ph type="body" idx="1"/>
          </p:nvPr>
        </p:nvSpPr>
        <p:spPr/>
        <p:txBody>
          <a:bodyPr/>
          <a:lstStyle/>
          <a:p>
            <a:pPr>
              <a:buClr>
                <a:schemeClr val="tx1"/>
              </a:buClr>
            </a:pPr>
            <a:r>
              <a:rPr lang="en-US" altLang="en-US" sz="2800" i="1"/>
              <a:t>The spelling system of English makes sense . . . most of the time!</a:t>
            </a:r>
            <a:br>
              <a:rPr lang="en-US" altLang="en-US" sz="2800" i="1"/>
            </a:br>
            <a:r>
              <a:rPr lang="en-US" altLang="en-US" sz="2800" i="1"/>
              <a:t>(Words that are related in meaning are often related in spelling as well, despite changes in sound.)</a:t>
            </a:r>
          </a:p>
          <a:p>
            <a:pPr>
              <a:buFontTx/>
              <a:buNone/>
            </a:pPr>
            <a:r>
              <a:rPr lang="en-US" altLang="en-US" i="1"/>
              <a:t>	</a:t>
            </a:r>
            <a:r>
              <a:rPr lang="en-US" altLang="en-US" sz="2800" i="1">
                <a:solidFill>
                  <a:srgbClr val="009900"/>
                </a:solidFill>
              </a:rPr>
              <a:t>Example: “define” and “definition”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sz="3600" b="0">
                <a:solidFill>
                  <a:schemeClr val="tx1"/>
                </a:solidFill>
              </a:rPr>
              <a:t>More Spell Well Activities</a:t>
            </a:r>
          </a:p>
        </p:txBody>
      </p:sp>
      <p:sp>
        <p:nvSpPr>
          <p:cNvPr id="23555" name="Rectangle 3"/>
          <p:cNvSpPr>
            <a:spLocks noGrp="1" noChangeArrowheads="1"/>
          </p:cNvSpPr>
          <p:nvPr>
            <p:ph type="body" idx="1"/>
          </p:nvPr>
        </p:nvSpPr>
        <p:spPr/>
        <p:txBody>
          <a:bodyPr/>
          <a:lstStyle/>
          <a:p>
            <a:pPr>
              <a:buClr>
                <a:schemeClr val="tx1"/>
              </a:buClr>
            </a:pPr>
            <a:r>
              <a:rPr lang="en-US" altLang="en-US" sz="2400"/>
              <a:t>Words of Clay</a:t>
            </a:r>
          </a:p>
          <a:p>
            <a:pPr>
              <a:buClr>
                <a:schemeClr val="tx1"/>
              </a:buClr>
            </a:pPr>
            <a:r>
              <a:rPr lang="en-US" altLang="en-US" sz="2400"/>
              <a:t>Practice Makes Perfect</a:t>
            </a:r>
          </a:p>
          <a:p>
            <a:pPr>
              <a:buClr>
                <a:schemeClr val="tx1"/>
              </a:buClr>
            </a:pPr>
            <a:r>
              <a:rPr lang="en-US" altLang="en-US" sz="2400"/>
              <a:t>Figure This</a:t>
            </a:r>
          </a:p>
          <a:p>
            <a:pPr>
              <a:buClr>
                <a:schemeClr val="tx1"/>
              </a:buClr>
            </a:pPr>
            <a:r>
              <a:rPr lang="en-US" altLang="en-US" sz="2400"/>
              <a:t>Let’s Talk</a:t>
            </a:r>
          </a:p>
          <a:p>
            <a:pPr>
              <a:buClr>
                <a:schemeClr val="tx1"/>
              </a:buClr>
            </a:pPr>
            <a:r>
              <a:rPr lang="en-US" altLang="en-US" sz="2400"/>
              <a:t>Word Art</a:t>
            </a:r>
          </a:p>
          <a:p>
            <a:pPr>
              <a:buClr>
                <a:schemeClr val="tx1"/>
              </a:buClr>
            </a:pPr>
            <a:r>
              <a:rPr lang="en-US" altLang="en-US" sz="2400"/>
              <a:t>Now Hear This!</a:t>
            </a:r>
          </a:p>
          <a:p>
            <a:pPr>
              <a:buClr>
                <a:schemeClr val="tx1"/>
              </a:buClr>
            </a:pPr>
            <a:r>
              <a:rPr lang="en-US" altLang="en-US" sz="2400"/>
              <a:t>Name That Pat</a:t>
            </a:r>
          </a:p>
          <a:p>
            <a:pPr>
              <a:buClr>
                <a:schemeClr val="tx1"/>
              </a:buClr>
            </a:pPr>
            <a:r>
              <a:rPr lang="en-US" altLang="en-US" sz="2400"/>
              <a:t>1-2-3</a:t>
            </a:r>
          </a:p>
          <a:p>
            <a:pPr>
              <a:buClr>
                <a:schemeClr val="tx1"/>
              </a:buClr>
            </a:pPr>
            <a:r>
              <a:rPr lang="en-US" altLang="en-US" sz="2400"/>
              <a:t>Flexible Practice</a:t>
            </a:r>
          </a:p>
          <a:p>
            <a:pPr>
              <a:buClr>
                <a:schemeClr val="tx1"/>
              </a:buClr>
            </a:pPr>
            <a:r>
              <a:rPr lang="en-US" altLang="en-US" sz="2400"/>
              <a:t>Gibberish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sz="3600" b="0">
                <a:solidFill>
                  <a:schemeClr val="tx1"/>
                </a:solidFill>
              </a:rPr>
              <a:t>Even More Spell Well Activities</a:t>
            </a:r>
          </a:p>
        </p:txBody>
      </p:sp>
      <p:sp>
        <p:nvSpPr>
          <p:cNvPr id="24579" name="Rectangle 3"/>
          <p:cNvSpPr>
            <a:spLocks noGrp="1" noChangeArrowheads="1"/>
          </p:cNvSpPr>
          <p:nvPr>
            <p:ph type="body" idx="1"/>
          </p:nvPr>
        </p:nvSpPr>
        <p:spPr/>
        <p:txBody>
          <a:bodyPr/>
          <a:lstStyle/>
          <a:p>
            <a:pPr>
              <a:lnSpc>
                <a:spcPct val="90000"/>
              </a:lnSpc>
              <a:buClr>
                <a:schemeClr val="tx1"/>
              </a:buClr>
            </a:pPr>
            <a:r>
              <a:rPr lang="en-US" altLang="en-US" sz="2400"/>
              <a:t>Design It</a:t>
            </a:r>
          </a:p>
          <a:p>
            <a:pPr>
              <a:lnSpc>
                <a:spcPct val="90000"/>
              </a:lnSpc>
              <a:buClr>
                <a:schemeClr val="tx1"/>
              </a:buClr>
            </a:pPr>
            <a:r>
              <a:rPr lang="en-US" altLang="en-US" sz="2400"/>
              <a:t>Guess What!</a:t>
            </a:r>
          </a:p>
          <a:p>
            <a:pPr>
              <a:lnSpc>
                <a:spcPct val="90000"/>
              </a:lnSpc>
              <a:buClr>
                <a:schemeClr val="tx1"/>
              </a:buClr>
            </a:pPr>
            <a:r>
              <a:rPr lang="en-US" altLang="en-US" sz="2400"/>
              <a:t>Sky Writing</a:t>
            </a:r>
          </a:p>
          <a:p>
            <a:pPr>
              <a:lnSpc>
                <a:spcPct val="90000"/>
              </a:lnSpc>
              <a:buClr>
                <a:schemeClr val="tx1"/>
              </a:buClr>
            </a:pPr>
            <a:r>
              <a:rPr lang="en-US" altLang="en-US" sz="2400"/>
              <a:t>It’s a Match</a:t>
            </a:r>
          </a:p>
          <a:p>
            <a:pPr>
              <a:lnSpc>
                <a:spcPct val="90000"/>
              </a:lnSpc>
              <a:buClr>
                <a:schemeClr val="tx1"/>
              </a:buClr>
            </a:pPr>
            <a:r>
              <a:rPr lang="en-US" altLang="en-US" sz="2400"/>
              <a:t>Take a Stretch</a:t>
            </a:r>
          </a:p>
          <a:p>
            <a:pPr>
              <a:lnSpc>
                <a:spcPct val="90000"/>
              </a:lnSpc>
              <a:buClr>
                <a:schemeClr val="tx1"/>
              </a:buClr>
            </a:pPr>
            <a:r>
              <a:rPr lang="en-US" altLang="en-US" sz="2400"/>
              <a:t>Tongue Twisters</a:t>
            </a:r>
          </a:p>
          <a:p>
            <a:pPr>
              <a:lnSpc>
                <a:spcPct val="90000"/>
              </a:lnSpc>
              <a:buClr>
                <a:schemeClr val="tx1"/>
              </a:buClr>
            </a:pPr>
            <a:r>
              <a:rPr lang="en-US" altLang="en-US" sz="2400"/>
              <a:t>Puzzle Me This</a:t>
            </a:r>
          </a:p>
          <a:p>
            <a:pPr>
              <a:lnSpc>
                <a:spcPct val="90000"/>
              </a:lnSpc>
              <a:buClr>
                <a:schemeClr val="tx1"/>
              </a:buClr>
            </a:pPr>
            <a:r>
              <a:rPr lang="en-US" altLang="en-US" sz="2400"/>
              <a:t>Picture This</a:t>
            </a:r>
          </a:p>
          <a:p>
            <a:pPr>
              <a:lnSpc>
                <a:spcPct val="90000"/>
              </a:lnSpc>
              <a:buClr>
                <a:schemeClr val="tx1"/>
              </a:buClr>
            </a:pPr>
            <a:r>
              <a:rPr lang="en-US" altLang="en-US" sz="2400"/>
              <a:t>Bingo!</a:t>
            </a:r>
          </a:p>
          <a:p>
            <a:pPr>
              <a:lnSpc>
                <a:spcPct val="90000"/>
              </a:lnSpc>
              <a:buClr>
                <a:schemeClr val="tx1"/>
              </a:buClr>
            </a:pPr>
            <a:r>
              <a:rPr lang="en-US" altLang="en-US" sz="2400"/>
              <a:t>That’s An Order</a:t>
            </a:r>
          </a:p>
          <a:p>
            <a:pPr>
              <a:lnSpc>
                <a:spcPct val="90000"/>
              </a:lnSpc>
              <a:buClr>
                <a:schemeClr val="tx1"/>
              </a:buClr>
            </a:pPr>
            <a:r>
              <a:rPr lang="en-US" altLang="en-US" sz="2400"/>
              <a:t>Three Cheers for Spelling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sz="3600" b="0">
                <a:solidFill>
                  <a:schemeClr val="tx1"/>
                </a:solidFill>
              </a:rPr>
              <a:t>More Spell Well Activities</a:t>
            </a:r>
          </a:p>
        </p:txBody>
      </p:sp>
      <p:sp>
        <p:nvSpPr>
          <p:cNvPr id="25603" name="Rectangle 3"/>
          <p:cNvSpPr>
            <a:spLocks noGrp="1" noChangeArrowheads="1"/>
          </p:cNvSpPr>
          <p:nvPr>
            <p:ph type="body" idx="1"/>
          </p:nvPr>
        </p:nvSpPr>
        <p:spPr/>
        <p:txBody>
          <a:bodyPr/>
          <a:lstStyle/>
          <a:p>
            <a:pPr>
              <a:buClr>
                <a:schemeClr val="tx1"/>
              </a:buClr>
            </a:pPr>
            <a:r>
              <a:rPr lang="en-US" altLang="en-US" sz="2400"/>
              <a:t>Match It</a:t>
            </a:r>
          </a:p>
          <a:p>
            <a:pPr>
              <a:buClr>
                <a:schemeClr val="tx1"/>
              </a:buClr>
            </a:pPr>
            <a:r>
              <a:rPr lang="en-US" altLang="en-US" sz="2400"/>
              <a:t>Categories</a:t>
            </a:r>
          </a:p>
          <a:p>
            <a:pPr>
              <a:buClr>
                <a:schemeClr val="tx1"/>
              </a:buClr>
            </a:pPr>
            <a:r>
              <a:rPr lang="en-US" altLang="en-US" sz="2400"/>
              <a:t>String a Word</a:t>
            </a:r>
          </a:p>
          <a:p>
            <a:pPr>
              <a:buClr>
                <a:schemeClr val="tx1"/>
              </a:buClr>
            </a:pPr>
            <a:r>
              <a:rPr lang="en-US" altLang="en-US" sz="2400"/>
              <a:t>Say That Again</a:t>
            </a:r>
          </a:p>
          <a:p>
            <a:pPr>
              <a:buClr>
                <a:schemeClr val="tx1"/>
              </a:buClr>
            </a:pPr>
            <a:r>
              <a:rPr lang="en-US" altLang="en-US" sz="2400"/>
              <a:t>Are You Listening?</a:t>
            </a:r>
          </a:p>
          <a:p>
            <a:pPr>
              <a:buClr>
                <a:schemeClr val="tx1"/>
              </a:buClr>
            </a:pPr>
            <a:r>
              <a:rPr lang="en-US" altLang="en-US" sz="2400"/>
              <a:t>Cloze the Gap</a:t>
            </a:r>
          </a:p>
          <a:p>
            <a:pPr>
              <a:buClr>
                <a:schemeClr val="tx1"/>
              </a:buClr>
            </a:pPr>
            <a:r>
              <a:rPr lang="en-US" altLang="en-US" sz="2400"/>
              <a:t>Find a Word</a:t>
            </a:r>
          </a:p>
          <a:p>
            <a:pPr>
              <a:buClr>
                <a:schemeClr val="tx1"/>
              </a:buClr>
            </a:pPr>
            <a:r>
              <a:rPr lang="en-US" altLang="en-US" sz="2400"/>
              <a:t>Crossword Magic</a:t>
            </a:r>
          </a:p>
          <a:p>
            <a:pPr>
              <a:buClr>
                <a:schemeClr val="tx1"/>
              </a:buClr>
            </a:pPr>
            <a:r>
              <a:rPr lang="en-US" altLang="en-US" sz="2400"/>
              <a:t>Jingle Spell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sz="3600" b="0">
                <a:solidFill>
                  <a:schemeClr val="tx1"/>
                </a:solidFill>
              </a:rPr>
              <a:t>References and Resources</a:t>
            </a:r>
          </a:p>
        </p:txBody>
      </p:sp>
      <p:sp>
        <p:nvSpPr>
          <p:cNvPr id="26627" name="Rectangle 3"/>
          <p:cNvSpPr>
            <a:spLocks noGrp="1" noChangeArrowheads="1"/>
          </p:cNvSpPr>
          <p:nvPr>
            <p:ph type="body" idx="1"/>
          </p:nvPr>
        </p:nvSpPr>
        <p:spPr/>
        <p:txBody>
          <a:bodyPr/>
          <a:lstStyle/>
          <a:p>
            <a:pPr>
              <a:lnSpc>
                <a:spcPct val="90000"/>
              </a:lnSpc>
              <a:buClr>
                <a:schemeClr val="tx1"/>
              </a:buClr>
            </a:pPr>
            <a:r>
              <a:rPr lang="en-US" altLang="en-US" sz="2400"/>
              <a:t>Bear, D. et al (2000). </a:t>
            </a:r>
            <a:r>
              <a:rPr lang="en-US" altLang="en-US" sz="2400" i="1"/>
              <a:t>Words their way: Word study for phonics, spelling, and vocabulary development.</a:t>
            </a:r>
          </a:p>
          <a:p>
            <a:pPr>
              <a:lnSpc>
                <a:spcPct val="90000"/>
              </a:lnSpc>
              <a:buClr>
                <a:schemeClr val="tx1"/>
              </a:buClr>
            </a:pPr>
            <a:r>
              <a:rPr lang="en-US" altLang="en-US" sz="2400"/>
              <a:t>Phenix, Jo (2004). </a:t>
            </a:r>
            <a:r>
              <a:rPr lang="en-US" altLang="en-US" sz="2400" i="1"/>
              <a:t>The Spelling Teacher’s Book of Lists.</a:t>
            </a:r>
          </a:p>
          <a:p>
            <a:pPr>
              <a:lnSpc>
                <a:spcPct val="90000"/>
              </a:lnSpc>
              <a:buClr>
                <a:schemeClr val="tx1"/>
              </a:buClr>
            </a:pPr>
            <a:r>
              <a:rPr lang="en-US" altLang="en-US" sz="2400" i="1"/>
              <a:t>Ganske, K. (2005). Word Journeys</a:t>
            </a:r>
            <a:r>
              <a:rPr lang="en-US" altLang="en-US" sz="2400"/>
              <a:t>.</a:t>
            </a:r>
          </a:p>
          <a:p>
            <a:pPr>
              <a:lnSpc>
                <a:spcPct val="90000"/>
              </a:lnSpc>
              <a:buClr>
                <a:schemeClr val="tx1"/>
              </a:buClr>
            </a:pPr>
            <a:r>
              <a:rPr lang="en-US" altLang="en-US" sz="2400"/>
              <a:t>Fountas and Pinnell</a:t>
            </a:r>
            <a:r>
              <a:rPr lang="en-US" altLang="en-US" sz="2400" i="1"/>
              <a:t> (1998). Word Matters: Teaching Phonics and Spelling in the Reading/Writing Classroom. </a:t>
            </a:r>
          </a:p>
          <a:p>
            <a:pPr>
              <a:lnSpc>
                <a:spcPct val="90000"/>
              </a:lnSpc>
              <a:buClr>
                <a:schemeClr val="tx1"/>
              </a:buClr>
            </a:pPr>
            <a:r>
              <a:rPr lang="en-US" altLang="en-US" sz="2400"/>
              <a:t>Rasinski, et al (2000). </a:t>
            </a:r>
            <a:r>
              <a:rPr lang="en-US" altLang="en-US" sz="2400" i="1"/>
              <a:t>Teaching Word Recognition, Spelling, and Vocabulary: Strategies From The Reading Teacher</a:t>
            </a:r>
            <a:r>
              <a:rPr lang="en-US" altLang="en-US" i="1"/>
              <a:t> </a:t>
            </a:r>
          </a:p>
          <a:p>
            <a:pPr>
              <a:lnSpc>
                <a:spcPct val="90000"/>
              </a:lnSpc>
              <a:buClr>
                <a:schemeClr val="tx1"/>
              </a:buClr>
            </a:pPr>
            <a:r>
              <a:rPr lang="en-US" altLang="en-US" sz="2400"/>
              <a:t>Anything by Donald Gentry or Diane Snowball!</a:t>
            </a:r>
          </a:p>
          <a:p>
            <a:pPr>
              <a:lnSpc>
                <a:spcPct val="90000"/>
              </a:lnSpc>
              <a:buClr>
                <a:schemeClr val="tx1"/>
              </a:buClr>
            </a:pPr>
            <a:endParaRPr lang="en-US" altLang="en-US" sz="2400" i="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sz="3600" b="0">
                <a:solidFill>
                  <a:schemeClr val="tx1"/>
                </a:solidFill>
              </a:rPr>
              <a:t>Quotable Quotes</a:t>
            </a:r>
          </a:p>
        </p:txBody>
      </p:sp>
      <p:sp>
        <p:nvSpPr>
          <p:cNvPr id="27651" name="Rectangle 3"/>
          <p:cNvSpPr>
            <a:spLocks noGrp="1" noChangeArrowheads="1"/>
          </p:cNvSpPr>
          <p:nvPr>
            <p:ph type="body" idx="1"/>
          </p:nvPr>
        </p:nvSpPr>
        <p:spPr/>
        <p:txBody>
          <a:bodyPr/>
          <a:lstStyle/>
          <a:p>
            <a:pPr indent="-1588">
              <a:buFontTx/>
              <a:buNone/>
            </a:pPr>
            <a:r>
              <a:rPr lang="en-US" altLang="en-US" sz="2800"/>
              <a:t>"My spelling is Wobbly. It's good spelling but it Wobbles, and the letters get in the wrong places." -- A. A. Milne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sz="3600" b="0">
                <a:solidFill>
                  <a:schemeClr val="tx1"/>
                </a:solidFill>
              </a:rPr>
              <a:t>What Does Research Say?</a:t>
            </a:r>
          </a:p>
        </p:txBody>
      </p:sp>
      <p:sp>
        <p:nvSpPr>
          <p:cNvPr id="5123" name="Rectangle 3"/>
          <p:cNvSpPr>
            <a:spLocks noGrp="1" noChangeArrowheads="1"/>
          </p:cNvSpPr>
          <p:nvPr>
            <p:ph type="body" idx="1"/>
          </p:nvPr>
        </p:nvSpPr>
        <p:spPr/>
        <p:txBody>
          <a:bodyPr/>
          <a:lstStyle/>
          <a:p>
            <a:pPr>
              <a:buClr>
                <a:schemeClr val="tx1"/>
              </a:buClr>
            </a:pPr>
            <a:r>
              <a:rPr lang="en-US" altLang="en-US" sz="2800" i="1"/>
              <a:t>Effective spelling instruction powerfully supports the nature and development of the reading process. An active search for pattern builds word knowledge that serves both the encoding and the decoding of words.</a:t>
            </a:r>
          </a:p>
          <a:p>
            <a:pPr>
              <a:buClr>
                <a:schemeClr val="tx1"/>
              </a:buClr>
              <a:buFontTx/>
              <a:buNone/>
            </a:pPr>
            <a:r>
              <a:rPr lang="en-US" altLang="en-US" sz="2800" i="1"/>
              <a:t>	</a:t>
            </a:r>
            <a:r>
              <a:rPr lang="en-US" altLang="en-US" sz="2800" i="1">
                <a:solidFill>
                  <a:srgbClr val="009900"/>
                </a:solidFill>
              </a:rPr>
              <a:t>Example: doubling consonants in “tap” and “hop” (tapped and hopped as opposed to taped and hoped).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sz="3600" b="0">
                <a:solidFill>
                  <a:schemeClr val="tx1"/>
                </a:solidFill>
              </a:rPr>
              <a:t>What Does Research Say?</a:t>
            </a:r>
          </a:p>
        </p:txBody>
      </p:sp>
      <p:sp>
        <p:nvSpPr>
          <p:cNvPr id="6147" name="Rectangle 3"/>
          <p:cNvSpPr>
            <a:spLocks noGrp="1" noChangeArrowheads="1"/>
          </p:cNvSpPr>
          <p:nvPr>
            <p:ph type="body" idx="1"/>
          </p:nvPr>
        </p:nvSpPr>
        <p:spPr/>
        <p:txBody>
          <a:bodyPr/>
          <a:lstStyle/>
          <a:p>
            <a:pPr>
              <a:buClr>
                <a:schemeClr val="tx1"/>
              </a:buClr>
            </a:pPr>
            <a:r>
              <a:rPr lang="en-US" altLang="en-US" sz="2800" i="1"/>
              <a:t>Spelling instruction in the middle grades provides a bridge to vocabulary instruction. Explain how to spell known words by connecting to unknown that are similar in spelling and meaning.</a:t>
            </a:r>
          </a:p>
          <a:p>
            <a:pPr>
              <a:buClr>
                <a:schemeClr val="tx1"/>
              </a:buClr>
              <a:buFontTx/>
              <a:buNone/>
            </a:pPr>
            <a:r>
              <a:rPr lang="en-US" altLang="en-US" sz="2800" i="1"/>
              <a:t>	</a:t>
            </a:r>
            <a:r>
              <a:rPr lang="en-US" altLang="en-US" sz="2800" i="1">
                <a:solidFill>
                  <a:srgbClr val="009900"/>
                </a:solidFill>
              </a:rPr>
              <a:t>Example: “president” and “preside”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sz="3600" b="0">
                <a:solidFill>
                  <a:schemeClr val="tx1"/>
                </a:solidFill>
              </a:rPr>
              <a:t>What Does Research Say?</a:t>
            </a:r>
          </a:p>
        </p:txBody>
      </p:sp>
      <p:sp>
        <p:nvSpPr>
          <p:cNvPr id="7171" name="Rectangle 3"/>
          <p:cNvSpPr>
            <a:spLocks noGrp="1" noChangeArrowheads="1"/>
          </p:cNvSpPr>
          <p:nvPr>
            <p:ph type="body" idx="1"/>
          </p:nvPr>
        </p:nvSpPr>
        <p:spPr/>
        <p:txBody>
          <a:bodyPr/>
          <a:lstStyle/>
          <a:p>
            <a:pPr>
              <a:buClr>
                <a:schemeClr val="tx1"/>
              </a:buClr>
            </a:pPr>
            <a:r>
              <a:rPr lang="en-US" altLang="en-US" sz="2800" i="1"/>
              <a:t>Spelling assessments have been developed that pinpoint students’ level of spelling development.</a:t>
            </a:r>
          </a:p>
          <a:p>
            <a:pPr>
              <a:buClr>
                <a:schemeClr val="tx1"/>
              </a:buClr>
            </a:pPr>
            <a:r>
              <a:rPr lang="en-US" altLang="en-US" sz="2800" i="1"/>
              <a:t>Teachers can identify the types of words and patterns that are most appropriate for spelling study.</a:t>
            </a:r>
          </a:p>
          <a:p>
            <a:endParaRPr lang="en-US" altLang="en-US" sz="2800" i="1"/>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z="3600" b="0">
                <a:solidFill>
                  <a:schemeClr val="tx1"/>
                </a:solidFill>
              </a:rPr>
              <a:t>Spelling Assessment Tools</a:t>
            </a:r>
          </a:p>
        </p:txBody>
      </p:sp>
      <p:sp>
        <p:nvSpPr>
          <p:cNvPr id="8195" name="Rectangle 3"/>
          <p:cNvSpPr>
            <a:spLocks noGrp="1" noChangeArrowheads="1"/>
          </p:cNvSpPr>
          <p:nvPr>
            <p:ph type="body" idx="1"/>
          </p:nvPr>
        </p:nvSpPr>
        <p:spPr/>
        <p:txBody>
          <a:bodyPr/>
          <a:lstStyle/>
          <a:p>
            <a:pPr>
              <a:buClr>
                <a:schemeClr val="tx1"/>
              </a:buClr>
            </a:pPr>
            <a:r>
              <a:rPr lang="en-US" altLang="en-US" sz="2800"/>
              <a:t>Bear, D. et al (2000). </a:t>
            </a:r>
            <a:r>
              <a:rPr lang="en-US" altLang="en-US" sz="2800" i="1"/>
              <a:t>Words their way: Word study for phonics, spelling, and vocabulary development.</a:t>
            </a:r>
          </a:p>
          <a:p>
            <a:pPr>
              <a:buClr>
                <a:schemeClr val="tx1"/>
              </a:buClr>
            </a:pPr>
            <a:r>
              <a:rPr lang="en-US" altLang="en-US" sz="2800"/>
              <a:t>Ganske, K (1999). The developmental spelling analysis: A measure of orthographic knowledge.</a:t>
            </a:r>
          </a:p>
          <a:p>
            <a:pPr>
              <a:buClr>
                <a:schemeClr val="tx1"/>
              </a:buClr>
            </a:pPr>
            <a:r>
              <a:rPr lang="en-US" altLang="en-US" sz="2800"/>
              <a:t>Masterson, J.J., et al (2002). </a:t>
            </a:r>
            <a:r>
              <a:rPr lang="en-US" altLang="en-US" sz="2800" i="1"/>
              <a:t>SPELL: Spelling</a:t>
            </a:r>
            <a:r>
              <a:rPr lang="en-US" altLang="en-US" sz="2800"/>
              <a:t> </a:t>
            </a:r>
            <a:r>
              <a:rPr lang="en-US" altLang="en-US" sz="2800" i="1"/>
              <a:t>performance evaluation</a:t>
            </a:r>
            <a:r>
              <a:rPr lang="en-US" altLang="en-US" sz="2800"/>
              <a:t> </a:t>
            </a:r>
            <a:r>
              <a:rPr lang="en-US" altLang="en-US" sz="2800" i="1"/>
              <a:t>for language and literacy.</a:t>
            </a:r>
            <a:endParaRPr lang="en-US" altLang="en-US" sz="28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sz="3600" b="0">
                <a:solidFill>
                  <a:schemeClr val="tx1"/>
                </a:solidFill>
              </a:rPr>
              <a:t>Research-Based Spelling Instruction</a:t>
            </a:r>
          </a:p>
        </p:txBody>
      </p:sp>
      <p:sp>
        <p:nvSpPr>
          <p:cNvPr id="9219" name="Rectangle 3"/>
          <p:cNvSpPr>
            <a:spLocks noGrp="1" noChangeArrowheads="1"/>
          </p:cNvSpPr>
          <p:nvPr>
            <p:ph type="body" idx="1"/>
          </p:nvPr>
        </p:nvSpPr>
        <p:spPr/>
        <p:txBody>
          <a:bodyPr/>
          <a:lstStyle/>
          <a:p>
            <a:pPr>
              <a:buClr>
                <a:schemeClr val="tx1"/>
              </a:buClr>
            </a:pPr>
            <a:r>
              <a:rPr lang="en-US" altLang="en-US" sz="2800"/>
              <a:t>Phonology-based spelling instruction</a:t>
            </a:r>
          </a:p>
          <a:p>
            <a:pPr>
              <a:buClr>
                <a:schemeClr val="tx1"/>
              </a:buClr>
            </a:pPr>
            <a:r>
              <a:rPr lang="en-US" altLang="en-US" sz="2800"/>
              <a:t>Phonics-based spelling instruction</a:t>
            </a:r>
          </a:p>
          <a:p>
            <a:pPr>
              <a:buClr>
                <a:schemeClr val="tx1"/>
              </a:buClr>
            </a:pPr>
            <a:r>
              <a:rPr lang="en-US" altLang="en-US" sz="2800"/>
              <a:t>Pattern and rule-based spelling instruction</a:t>
            </a:r>
          </a:p>
          <a:p>
            <a:pPr>
              <a:buClr>
                <a:schemeClr val="tx1"/>
              </a:buClr>
            </a:pPr>
            <a:r>
              <a:rPr lang="en-US" altLang="en-US" sz="2800"/>
              <a:t>Semantics and morphology-based instruction</a:t>
            </a:r>
          </a:p>
          <a:p>
            <a:pPr>
              <a:buClr>
                <a:schemeClr val="tx1"/>
              </a:buClr>
            </a:pPr>
            <a:r>
              <a:rPr lang="en-US" altLang="en-US" sz="2800"/>
              <a:t>Mental orthographic image-based spelling instruction</a:t>
            </a:r>
          </a:p>
          <a:p>
            <a:pPr>
              <a:buClr>
                <a:schemeClr val="tx1"/>
              </a:buClr>
            </a:pPr>
            <a:endParaRPr lang="en-US" altLang="en-US" sz="2800"/>
          </a:p>
          <a:p>
            <a:pPr>
              <a:buClr>
                <a:schemeClr val="tx1"/>
              </a:buClr>
              <a:buFontTx/>
              <a:buNone/>
            </a:pPr>
            <a:r>
              <a:rPr lang="en-US" altLang="en-US" sz="1800"/>
              <a:t>	</a:t>
            </a:r>
            <a:r>
              <a:rPr lang="en-US" altLang="en-US" sz="1600"/>
              <a:t>Source: Learning by Design, Inc., 2004. Permission to reprint for</a:t>
            </a:r>
            <a:br>
              <a:rPr lang="en-US" altLang="en-US" sz="1600"/>
            </a:br>
            <a:r>
              <a:rPr lang="en-US" altLang="en-US" sz="1600"/>
              <a:t>non-commercial use only.</a:t>
            </a:r>
          </a:p>
          <a:p>
            <a:pPr>
              <a:buClr>
                <a:schemeClr val="tx1"/>
              </a:buClr>
              <a:buFontTx/>
              <a:buNone/>
            </a:pPr>
            <a:endParaRPr lang="en-US" altLang="en-US" sz="16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ltLang="en-US" sz="3600" b="0">
                <a:solidFill>
                  <a:schemeClr val="tx1"/>
                </a:solidFill>
              </a:rPr>
              <a:t>Phonology-Based Instruction</a:t>
            </a:r>
          </a:p>
        </p:txBody>
      </p:sp>
      <p:sp>
        <p:nvSpPr>
          <p:cNvPr id="10243" name="Rectangle 3"/>
          <p:cNvSpPr>
            <a:spLocks noGrp="1" noChangeArrowheads="1"/>
          </p:cNvSpPr>
          <p:nvPr>
            <p:ph type="body" idx="1"/>
          </p:nvPr>
        </p:nvSpPr>
        <p:spPr/>
        <p:txBody>
          <a:bodyPr/>
          <a:lstStyle/>
          <a:p>
            <a:pPr>
              <a:buClr>
                <a:schemeClr val="tx1"/>
              </a:buClr>
            </a:pPr>
            <a:r>
              <a:rPr lang="en-US" altLang="en-US" sz="2400"/>
              <a:t>Foster awareness of sounds in words with the understanding that letters are used to represent sounds in words.</a:t>
            </a:r>
          </a:p>
          <a:p>
            <a:pPr>
              <a:buClr>
                <a:schemeClr val="tx1"/>
              </a:buClr>
            </a:pPr>
            <a:r>
              <a:rPr lang="en-US" altLang="en-US" sz="2400"/>
              <a:t>Encourage students to sound out phonetically-spelled words and write the letters as they say each sound.</a:t>
            </a:r>
          </a:p>
          <a:p>
            <a:pPr>
              <a:buClr>
                <a:schemeClr val="tx1"/>
              </a:buClr>
            </a:pPr>
            <a:r>
              <a:rPr lang="en-US" altLang="en-US" sz="2400"/>
              <a:t>Introduce sounds in a sequence that reflects perceptual and linguistic complexity.</a:t>
            </a:r>
          </a:p>
          <a:p>
            <a:pPr>
              <a:buClr>
                <a:schemeClr val="tx1"/>
              </a:buClr>
            </a:pPr>
            <a:endParaRPr lang="en-US" altLang="en-US" sz="2400"/>
          </a:p>
          <a:p>
            <a:pPr>
              <a:buClr>
                <a:schemeClr val="tx1"/>
              </a:buClr>
            </a:pPr>
            <a:endParaRPr lang="en-US" altLang="en-US" sz="2400"/>
          </a:p>
          <a:p>
            <a:pPr>
              <a:buClr>
                <a:schemeClr val="tx1"/>
              </a:buClr>
              <a:buFontTx/>
              <a:buNone/>
            </a:pPr>
            <a:r>
              <a:rPr lang="en-US" altLang="en-US" sz="1800"/>
              <a:t>	</a:t>
            </a:r>
            <a:r>
              <a:rPr lang="en-US" altLang="en-US" sz="1600"/>
              <a:t>Source: Learning by Design, Inc., 2004. Permission to reprint for</a:t>
            </a:r>
            <a:br>
              <a:rPr lang="en-US" altLang="en-US" sz="1600"/>
            </a:br>
            <a:r>
              <a:rPr lang="en-US" altLang="en-US" sz="1600"/>
              <a:t>non-commercial use only.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sz="3600" b="0">
                <a:solidFill>
                  <a:schemeClr val="tx1"/>
                </a:solidFill>
              </a:rPr>
              <a:t>Phonology-Based Instruction</a:t>
            </a:r>
          </a:p>
        </p:txBody>
      </p:sp>
      <p:sp>
        <p:nvSpPr>
          <p:cNvPr id="11267" name="Rectangle 3"/>
          <p:cNvSpPr>
            <a:spLocks noGrp="1" noChangeArrowheads="1"/>
          </p:cNvSpPr>
          <p:nvPr>
            <p:ph type="body" idx="1"/>
          </p:nvPr>
        </p:nvSpPr>
        <p:spPr/>
        <p:txBody>
          <a:bodyPr/>
          <a:lstStyle/>
          <a:p>
            <a:pPr>
              <a:buClr>
                <a:schemeClr val="tx1"/>
              </a:buClr>
            </a:pPr>
            <a:r>
              <a:rPr lang="en-US" altLang="en-US" sz="2800"/>
              <a:t>Control the complexity of other sounds and letters in the words when introducing a new spelling pattern.</a:t>
            </a:r>
          </a:p>
          <a:p>
            <a:pPr>
              <a:buClr>
                <a:schemeClr val="tx1"/>
              </a:buClr>
            </a:pPr>
            <a:r>
              <a:rPr lang="en-US" altLang="en-US" sz="2800"/>
              <a:t>Ask students to create new words by adding, omitting, changing one of the sounds in a word.</a:t>
            </a:r>
          </a:p>
          <a:p>
            <a:pPr>
              <a:buClr>
                <a:schemeClr val="tx1"/>
              </a:buClr>
            </a:pPr>
            <a:endParaRPr lang="en-US" altLang="en-US" sz="2800"/>
          </a:p>
          <a:p>
            <a:pPr>
              <a:buClr>
                <a:schemeClr val="tx1"/>
              </a:buClr>
            </a:pPr>
            <a:endParaRPr lang="en-US" altLang="en-US" sz="2400"/>
          </a:p>
          <a:p>
            <a:pPr>
              <a:buClr>
                <a:schemeClr val="tx1"/>
              </a:buClr>
              <a:buFontTx/>
              <a:buNone/>
            </a:pPr>
            <a:endParaRPr lang="en-US" altLang="en-US" sz="2400"/>
          </a:p>
          <a:p>
            <a:pPr>
              <a:buClr>
                <a:schemeClr val="tx1"/>
              </a:buClr>
              <a:buFontTx/>
              <a:buNone/>
            </a:pPr>
            <a:r>
              <a:rPr lang="en-US" altLang="en-US" sz="1800"/>
              <a:t>	</a:t>
            </a:r>
            <a:r>
              <a:rPr lang="en-US" altLang="en-US" sz="1600"/>
              <a:t>Source: Learning by Design, Inc., 2004. Permission to reprint for</a:t>
            </a:r>
            <a:br>
              <a:rPr lang="en-US" altLang="en-US" sz="1600"/>
            </a:br>
            <a:r>
              <a:rPr lang="en-US" altLang="en-US" sz="1600"/>
              <a:t>non-commercial use only.</a:t>
            </a:r>
          </a:p>
          <a:p>
            <a:pPr>
              <a:buClr>
                <a:schemeClr val="tx1"/>
              </a:buClr>
              <a:buFontTx/>
              <a:buNone/>
            </a:pPr>
            <a:endParaRPr lang="en-US" altLang="en-US" sz="1600"/>
          </a:p>
          <a:p>
            <a:pPr>
              <a:buFontTx/>
              <a:buNone/>
            </a:pPr>
            <a:endParaRPr lang="en-US" altLang="en-US" sz="16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Making Sense of Spelling Presentation</Template>
  <TotalTime>1</TotalTime>
  <Words>950</Words>
  <Application>Microsoft Office PowerPoint</Application>
  <PresentationFormat>On-screen Show (4:3)</PresentationFormat>
  <Paragraphs>141</Paragraphs>
  <Slides>24</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24</vt:i4>
      </vt:variant>
    </vt:vector>
  </HeadingPairs>
  <TitlesOfParts>
    <vt:vector size="26" baseType="lpstr">
      <vt:lpstr>Arial</vt:lpstr>
      <vt:lpstr>Presentation1</vt:lpstr>
      <vt:lpstr>Make Sense of Spelling and Spell Well!</vt:lpstr>
      <vt:lpstr>What Does Research Say?</vt:lpstr>
      <vt:lpstr>What Does Research Say?</vt:lpstr>
      <vt:lpstr>What Does Research Say?</vt:lpstr>
      <vt:lpstr>What Does Research Say?</vt:lpstr>
      <vt:lpstr>Spelling Assessment Tools</vt:lpstr>
      <vt:lpstr>Research-Based Spelling Instruction</vt:lpstr>
      <vt:lpstr>Phonology-Based Instruction</vt:lpstr>
      <vt:lpstr>Phonology-Based Instruction</vt:lpstr>
      <vt:lpstr>Phonics-Based Instruction</vt:lpstr>
      <vt:lpstr>Phonics-Based Instruction</vt:lpstr>
      <vt:lpstr>Pattern/Rule-Based Instruction</vt:lpstr>
      <vt:lpstr>Pattern/Rule-Based Instruction</vt:lpstr>
      <vt:lpstr>Semantics and Morphology-Based Instruction</vt:lpstr>
      <vt:lpstr>Semantics and Morphology-Based Instruction</vt:lpstr>
      <vt:lpstr>Mental Orthographic Image-Based Instruction</vt:lpstr>
      <vt:lpstr>Mental Orthographic Image-Based Instruction</vt:lpstr>
      <vt:lpstr>Spell Well Activities  Selected Spelling Activities For Practice at School or at Home</vt:lpstr>
      <vt:lpstr>Spell Well Activities</vt:lpstr>
      <vt:lpstr>More Spell Well Activities</vt:lpstr>
      <vt:lpstr>Even More Spell Well Activities</vt:lpstr>
      <vt:lpstr>More Spell Well Activities</vt:lpstr>
      <vt:lpstr>References and Resources</vt:lpstr>
      <vt:lpstr>Quotable Quotes</vt:lpstr>
    </vt:vector>
  </TitlesOfParts>
  <Company>Brainy Betty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Sense of Spelling and Spell Well!</dc:title>
  <dc:creator>CHERRY CARL</dc:creator>
  <cp:lastModifiedBy>CHERRY CARL</cp:lastModifiedBy>
  <cp:revision>1</cp:revision>
  <dcterms:created xsi:type="dcterms:W3CDTF">2017-09-16T06:22:49Z</dcterms:created>
  <dcterms:modified xsi:type="dcterms:W3CDTF">2017-09-16T06:24:17Z</dcterms:modified>
</cp:coreProperties>
</file>